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328" r:id="rId3"/>
    <p:sldId id="330" r:id="rId4"/>
    <p:sldId id="332" r:id="rId5"/>
    <p:sldId id="272" r:id="rId6"/>
    <p:sldId id="33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날짜 개체 틀 1"/>
          <p:cNvSpPr>
            <a:spLocks noGrp="1"/>
          </p:cNvSpPr>
          <p:nvPr>
            <p:ph type="dt" sz="half" idx="10"/>
          </p:nvPr>
        </p:nvSpPr>
        <p:spPr>
          <a:xfrm>
            <a:off x="609600" y="6429397"/>
            <a:ext cx="28448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2025-02-10</a:t>
            </a:fld>
            <a:endParaRPr lang="ko-KR" altLang="en-US"/>
          </a:p>
        </p:txBody>
      </p:sp>
      <p:sp>
        <p:nvSpPr>
          <p:cNvPr id="9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165600" y="6429397"/>
            <a:ext cx="38608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737600" y="6429397"/>
            <a:ext cx="28448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‹Nr.›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76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379141"/>
            <a:ext cx="8905876" cy="134488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FF0000"/>
                </a:solidFill>
              </a:rPr>
            </a:br>
            <a:br>
              <a:rPr lang="en-GB" b="1" dirty="0">
                <a:solidFill>
                  <a:srgbClr val="FF0000"/>
                </a:solidFill>
              </a:rPr>
            </a:br>
            <a:r>
              <a:rPr lang="en-GB" sz="5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r>
              <a:rPr lang="en-GB" sz="53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5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53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fitce</a:t>
            </a:r>
            <a:r>
              <a:rPr lang="en-GB" sz="5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congress</a:t>
            </a:r>
            <a:br>
              <a:rPr lang="en-GB" sz="5300" b="1" dirty="0">
                <a:solidFill>
                  <a:srgbClr val="FF0000"/>
                </a:solidFill>
              </a:rPr>
            </a:br>
            <a:br>
              <a:rPr lang="en-GB" sz="5300" b="1" dirty="0">
                <a:solidFill>
                  <a:srgbClr val="FF0000"/>
                </a:solidFill>
              </a:rPr>
            </a:b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4317" y="3153697"/>
            <a:ext cx="6801612" cy="1784427"/>
          </a:xfrm>
        </p:spPr>
        <p:txBody>
          <a:bodyPr>
            <a:normAutofit/>
          </a:bodyPr>
          <a:lstStyle/>
          <a:p>
            <a:r>
              <a:rPr lang="en-GB" sz="3800" dirty="0"/>
              <a:t>18</a:t>
            </a:r>
            <a:r>
              <a:rPr lang="en-GB" sz="3800" baseline="30000" dirty="0"/>
              <a:t>th</a:t>
            </a:r>
            <a:r>
              <a:rPr lang="en-GB" sz="3800" dirty="0"/>
              <a:t> - 19</a:t>
            </a:r>
            <a:r>
              <a:rPr lang="en-GB" sz="3800" baseline="30000" dirty="0"/>
              <a:t>th</a:t>
            </a:r>
            <a:r>
              <a:rPr lang="en-GB" sz="3800" dirty="0"/>
              <a:t> September 2025</a:t>
            </a:r>
          </a:p>
          <a:p>
            <a:r>
              <a:rPr lang="en-GB" sz="3800" dirty="0"/>
              <a:t>London, UK</a:t>
            </a:r>
          </a:p>
        </p:txBody>
      </p:sp>
      <p:pic>
        <p:nvPicPr>
          <p:cNvPr id="4" name="Picture 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2" y="5579168"/>
            <a:ext cx="1119177" cy="111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6166" y="5561518"/>
            <a:ext cx="1495808" cy="1042533"/>
          </a:xfrm>
          <a:prstGeom prst="rect">
            <a:avLst/>
          </a:prstGeom>
        </p:spPr>
      </p:pic>
      <p:pic>
        <p:nvPicPr>
          <p:cNvPr id="1026" name="Picture 2" descr="Image result for BT Tower Black and White">
            <a:extLst>
              <a:ext uri="{FF2B5EF4-FFF2-40B4-BE49-F238E27FC236}">
                <a16:creationId xmlns:a16="http://schemas.microsoft.com/office/drawing/2014/main" id="{7A1A2C1B-7001-2310-8734-6DD122EA2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94" y="4962836"/>
            <a:ext cx="1280132" cy="192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ndon Wallpapers, Pictures, Images">
            <a:extLst>
              <a:ext uri="{FF2B5EF4-FFF2-40B4-BE49-F238E27FC236}">
                <a16:creationId xmlns:a16="http://schemas.microsoft.com/office/drawing/2014/main" id="{9A94A27F-D7A4-28CA-7847-473A08700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181" y="4962836"/>
            <a:ext cx="2931241" cy="192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51 London Attractions You Must See Before You Die">
            <a:extLst>
              <a:ext uri="{FF2B5EF4-FFF2-40B4-BE49-F238E27FC236}">
                <a16:creationId xmlns:a16="http://schemas.microsoft.com/office/drawing/2014/main" id="{C3725A7D-DFFD-D46A-4E23-1AC1F656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98" y="4938124"/>
            <a:ext cx="2563440" cy="191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13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856FD-2CCE-C198-19A0-B49C4F55F12B}"/>
              </a:ext>
            </a:extLst>
          </p:cNvPr>
          <p:cNvSpPr txBox="1">
            <a:spLocks/>
          </p:cNvSpPr>
          <p:nvPr/>
        </p:nvSpPr>
        <p:spPr>
          <a:xfrm>
            <a:off x="2294270" y="416295"/>
            <a:ext cx="7729728" cy="11887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FF0000"/>
                </a:solidFill>
              </a:rPr>
              <a:t>Congress theme</a:t>
            </a:r>
          </a:p>
        </p:txBody>
      </p:sp>
      <p:sp>
        <p:nvSpPr>
          <p:cNvPr id="8" name="Double Wave 7">
            <a:extLst>
              <a:ext uri="{FF2B5EF4-FFF2-40B4-BE49-F238E27FC236}">
                <a16:creationId xmlns:a16="http://schemas.microsoft.com/office/drawing/2014/main" id="{39197C7F-345C-77CF-4A74-D9045AD56904}"/>
              </a:ext>
            </a:extLst>
          </p:cNvPr>
          <p:cNvSpPr/>
          <p:nvPr/>
        </p:nvSpPr>
        <p:spPr>
          <a:xfrm>
            <a:off x="962025" y="1605015"/>
            <a:ext cx="10391775" cy="914400"/>
          </a:xfrm>
          <a:prstGeom prst="doubleWav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34C2E7-0795-2B5A-75E7-D71C3C01650C}"/>
              </a:ext>
            </a:extLst>
          </p:cNvPr>
          <p:cNvSpPr/>
          <p:nvPr/>
        </p:nvSpPr>
        <p:spPr>
          <a:xfrm>
            <a:off x="1715217" y="1800605"/>
            <a:ext cx="8761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i="1" dirty="0"/>
              <a:t>“Terrestrial and Non-Terrestrial Networks Integration”</a:t>
            </a:r>
          </a:p>
        </p:txBody>
      </p:sp>
    </p:spTree>
    <p:extLst>
      <p:ext uri="{BB962C8B-B14F-4D97-AF65-F5344CB8AC3E}">
        <p14:creationId xmlns:p14="http://schemas.microsoft.com/office/powerpoint/2010/main" val="23205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4FCD5C-7443-4EBD-B37B-EAB86BF09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920" y="804334"/>
            <a:ext cx="10550161" cy="510226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E9B40-C467-4CDE-8CC1-38533731D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968883"/>
            <a:ext cx="10222992" cy="4773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BEA42B-DA36-ECA5-7987-F7670D5AF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018" y="968883"/>
            <a:ext cx="8023117" cy="4760616"/>
          </a:xfrm>
          <a:prstGeom prst="rect">
            <a:avLst/>
          </a:prstGeom>
        </p:spPr>
      </p:pic>
      <p:sp>
        <p:nvSpPr>
          <p:cNvPr id="2" name="Double Wave 1">
            <a:extLst>
              <a:ext uri="{FF2B5EF4-FFF2-40B4-BE49-F238E27FC236}">
                <a16:creationId xmlns:a16="http://schemas.microsoft.com/office/drawing/2014/main" id="{CC2349FA-57F6-CD9F-5704-7C4945554719}"/>
              </a:ext>
            </a:extLst>
          </p:cNvPr>
          <p:cNvSpPr/>
          <p:nvPr/>
        </p:nvSpPr>
        <p:spPr>
          <a:xfrm>
            <a:off x="542117" y="2212975"/>
            <a:ext cx="11128917" cy="1952626"/>
          </a:xfrm>
          <a:prstGeom prst="doubleWave">
            <a:avLst>
              <a:gd name="adj1" fmla="val 6250"/>
              <a:gd name="adj2" fmla="val 80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Technical programme will address the developments in the wide range of non-terrestrial networks, their linkage to 5G cellular &amp; other terrestrial networks, and direct to handsets.</a:t>
            </a:r>
            <a:endParaRPr lang="en-GB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05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CE4A99-0608-01C5-304C-3C8B94DB15B7}"/>
              </a:ext>
            </a:extLst>
          </p:cNvPr>
          <p:cNvSpPr txBox="1"/>
          <p:nvPr/>
        </p:nvSpPr>
        <p:spPr>
          <a:xfrm>
            <a:off x="4429124" y="304078"/>
            <a:ext cx="3267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Congress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98893-6DEB-55A2-28D0-7C130F0C05B2}"/>
              </a:ext>
            </a:extLst>
          </p:cNvPr>
          <p:cNvSpPr txBox="1"/>
          <p:nvPr/>
        </p:nvSpPr>
        <p:spPr>
          <a:xfrm>
            <a:off x="1821295" y="2428726"/>
            <a:ext cx="1012251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Full Technical Programme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Invited guest speakers;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Broad-based call for presentations/papers  = satellite and cellular technology developments,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     networking, architectures, commercial, regulatory and service issues;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Papers will be considered for publication in the ITP Journal;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Round table discussions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34FE82-F8AB-C456-2DC2-8870C9AB8125}"/>
              </a:ext>
            </a:extLst>
          </p:cNvPr>
          <p:cNvSpPr txBox="1"/>
          <p:nvPr/>
        </p:nvSpPr>
        <p:spPr>
          <a:xfrm>
            <a:off x="1821295" y="4584152"/>
            <a:ext cx="42415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Full Social Programme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/>
              <a:t>Lunches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/>
              <a:t>Gala dinner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/>
              <a:t>Accompanying person’s programme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C4D87-F765-F1CF-33B9-CD8A103D8F7E}"/>
              </a:ext>
            </a:extLst>
          </p:cNvPr>
          <p:cNvSpPr txBox="1"/>
          <p:nvPr/>
        </p:nvSpPr>
        <p:spPr>
          <a:xfrm>
            <a:off x="1821295" y="1323975"/>
            <a:ext cx="31636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Location of Venue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Bloomsbury, Central London</a:t>
            </a:r>
          </a:p>
        </p:txBody>
      </p:sp>
    </p:spTree>
    <p:extLst>
      <p:ext uri="{BB962C8B-B14F-4D97-AF65-F5344CB8AC3E}">
        <p14:creationId xmlns:p14="http://schemas.microsoft.com/office/powerpoint/2010/main" val="81967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866B97-5F65-DB26-07AB-8DF8B265E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418573"/>
              </p:ext>
            </p:extLst>
          </p:nvPr>
        </p:nvGraphicFramePr>
        <p:xfrm>
          <a:off x="1417621" y="805590"/>
          <a:ext cx="8827440" cy="5941442"/>
        </p:xfrm>
        <a:graphic>
          <a:graphicData uri="http://schemas.openxmlformats.org/drawingml/2006/table">
            <a:tbl>
              <a:tblPr firstRow="1" firstCol="1" bandRow="1"/>
              <a:tblGrid>
                <a:gridCol w="1629102">
                  <a:extLst>
                    <a:ext uri="{9D8B030D-6E8A-4147-A177-3AD203B41FA5}">
                      <a16:colId xmlns:a16="http://schemas.microsoft.com/office/drawing/2014/main" val="637714482"/>
                    </a:ext>
                  </a:extLst>
                </a:gridCol>
                <a:gridCol w="3711473">
                  <a:extLst>
                    <a:ext uri="{9D8B030D-6E8A-4147-A177-3AD203B41FA5}">
                      <a16:colId xmlns:a16="http://schemas.microsoft.com/office/drawing/2014/main" val="1796713998"/>
                    </a:ext>
                  </a:extLst>
                </a:gridCol>
                <a:gridCol w="3486865">
                  <a:extLst>
                    <a:ext uri="{9D8B030D-6E8A-4147-A177-3AD203B41FA5}">
                      <a16:colId xmlns:a16="http://schemas.microsoft.com/office/drawing/2014/main" val="2319552898"/>
                    </a:ext>
                  </a:extLst>
                </a:gridCol>
              </a:tblGrid>
              <a:tr h="64129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Pre- Congress</a:t>
                      </a:r>
                      <a:endParaRPr lang="en-GB" sz="20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(17</a:t>
                      </a:r>
                      <a:r>
                        <a:rPr lang="en-GB" sz="1300" b="0" i="0" u="none" strike="noStrike" baseline="300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Sep)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One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(18</a:t>
                      </a:r>
                      <a:r>
                        <a:rPr lang="en-GB" sz="1300" b="0" i="0" u="none" strike="noStrike" baseline="300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Sep)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Two</a:t>
                      </a:r>
                      <a:endParaRPr lang="en-GB" sz="20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(19</a:t>
                      </a:r>
                      <a:r>
                        <a:rPr lang="en-GB" sz="1300" b="0" i="0" u="none" strike="noStrike" baseline="300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Sep)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88931"/>
                  </a:ext>
                </a:extLst>
              </a:tr>
              <a:tr h="284677">
                <a:tc row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869" marR="91869" marT="45935" marB="4593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Registration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Registration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068657"/>
                  </a:ext>
                </a:extLst>
              </a:tr>
              <a:tr h="9279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Opening Session</a:t>
                      </a:r>
                      <a:endParaRPr lang="en-GB" sz="18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7472" indent="-347472" algn="l" fontAlgn="t">
                        <a:lnSpc>
                          <a:spcPct val="107000"/>
                        </a:lnSpc>
                      </a:pPr>
                      <a:r>
                        <a:rPr lang="en-GB" sz="18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Welcome</a:t>
                      </a:r>
                      <a:endParaRPr lang="en-GB" sz="18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7472" indent="-347472"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Guest Keynotes</a:t>
                      </a:r>
                      <a:endParaRPr lang="en-GB" sz="18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Technical Session 3</a:t>
                      </a:r>
                      <a:endParaRPr lang="en-GB" sz="18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104027"/>
                  </a:ext>
                </a:extLst>
              </a:tr>
              <a:tr h="2846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Coffee beak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Coffee break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671112"/>
                  </a:ext>
                </a:extLst>
              </a:tr>
              <a:tr h="9979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Technical Session 1</a:t>
                      </a:r>
                      <a:endParaRPr lang="en-GB" sz="18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Technical Session 4</a:t>
                      </a:r>
                      <a:endParaRPr lang="en-GB" sz="2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448273"/>
                  </a:ext>
                </a:extLst>
              </a:tr>
              <a:tr h="28467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Lunch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Lunch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Lunch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727772"/>
                  </a:ext>
                </a:extLst>
              </a:tr>
              <a:tr h="72278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BD meeting</a:t>
                      </a:r>
                      <a:endParaRPr lang="en-GB" sz="1400" b="1" i="1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Technical Session 2</a:t>
                      </a:r>
                      <a:endParaRPr lang="en-GB" sz="18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b="1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869" marR="91869" marT="45935" marB="4593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Wind-up session</a:t>
                      </a:r>
                      <a:endParaRPr lang="en-GB" sz="2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076356"/>
                  </a:ext>
                </a:extLst>
              </a:tr>
              <a:tr h="36616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Congress reception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1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FITCE GA</a:t>
                      </a:r>
                      <a:endParaRPr lang="en-GB" sz="2800" b="1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859738"/>
                  </a:ext>
                </a:extLst>
              </a:tr>
              <a:tr h="135453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Gala Dinner</a:t>
                      </a:r>
                      <a:endParaRPr lang="en-GB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902" marR="68902" marT="956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23806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2EB47B8-7C86-8F2E-0998-04A8B0E17E31}"/>
              </a:ext>
            </a:extLst>
          </p:cNvPr>
          <p:cNvSpPr txBox="1"/>
          <p:nvPr/>
        </p:nvSpPr>
        <p:spPr>
          <a:xfrm>
            <a:off x="4494998" y="182879"/>
            <a:ext cx="3500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Outline Programme</a:t>
            </a:r>
          </a:p>
        </p:txBody>
      </p:sp>
    </p:spTree>
    <p:extLst>
      <p:ext uri="{BB962C8B-B14F-4D97-AF65-F5344CB8AC3E}">
        <p14:creationId xmlns:p14="http://schemas.microsoft.com/office/powerpoint/2010/main" val="2978344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AA4D5B-2CC8-B756-6606-1816539AB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6166" y="5561518"/>
            <a:ext cx="1495808" cy="1042533"/>
          </a:xfrm>
          <a:prstGeom prst="rect">
            <a:avLst/>
          </a:prstGeom>
        </p:spPr>
      </p:pic>
      <p:pic>
        <p:nvPicPr>
          <p:cNvPr id="3" name="Picture 80">
            <a:extLst>
              <a:ext uri="{FF2B5EF4-FFF2-40B4-BE49-F238E27FC236}">
                <a16:creationId xmlns:a16="http://schemas.microsoft.com/office/drawing/2014/main" id="{02675AC9-0EBC-BBFF-2C40-C7462283A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2" y="5579168"/>
            <a:ext cx="1119177" cy="111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A528D3-EADB-2261-AC07-226CF046E659}"/>
              </a:ext>
            </a:extLst>
          </p:cNvPr>
          <p:cNvSpPr txBox="1"/>
          <p:nvPr/>
        </p:nvSpPr>
        <p:spPr>
          <a:xfrm>
            <a:off x="118370" y="704850"/>
            <a:ext cx="2328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The ITP Presents: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58E89-E6E4-2438-99B0-A7442CBF65A3}"/>
              </a:ext>
            </a:extLst>
          </p:cNvPr>
          <p:cNvSpPr txBox="1"/>
          <p:nvPr/>
        </p:nvSpPr>
        <p:spPr>
          <a:xfrm>
            <a:off x="118370" y="1613118"/>
            <a:ext cx="103114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64</a:t>
            </a:r>
            <a:r>
              <a:rPr lang="en-GB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FITCE Congress</a:t>
            </a:r>
          </a:p>
          <a:p>
            <a:endParaRPr lang="en-GB" dirty="0"/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endParaRPr lang="en-GB" dirty="0"/>
          </a:p>
          <a:p>
            <a:r>
              <a:rPr lang="en-GB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Conference on Terrestrial and Non-Terrestrial Networks Integration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8D559-92AE-FC2D-4352-252C30E3B88D}"/>
              </a:ext>
            </a:extLst>
          </p:cNvPr>
          <p:cNvSpPr txBox="1"/>
          <p:nvPr/>
        </p:nvSpPr>
        <p:spPr>
          <a:xfrm>
            <a:off x="3931389" y="4321552"/>
            <a:ext cx="303602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GB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-19</a:t>
            </a:r>
            <a:r>
              <a:rPr lang="en-GB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September 2025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London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9254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206</Words>
  <Application>Microsoft Office PowerPoint</Application>
  <PresentationFormat>Breitbild</PresentationFormat>
  <Paragraphs>64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Wingdings</vt:lpstr>
      <vt:lpstr>Parcel</vt:lpstr>
      <vt:lpstr>  64th fitce congress 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avaldar</dc:creator>
  <cp:lastModifiedBy>Hans Otto Ehmke</cp:lastModifiedBy>
  <cp:revision>29</cp:revision>
  <dcterms:created xsi:type="dcterms:W3CDTF">2017-09-07T15:18:00Z</dcterms:created>
  <dcterms:modified xsi:type="dcterms:W3CDTF">2025-02-10T12:04:15Z</dcterms:modified>
</cp:coreProperties>
</file>